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0" r:id="rId3"/>
    <p:sldId id="312" r:id="rId4"/>
    <p:sldId id="314" r:id="rId5"/>
    <p:sldId id="316" r:id="rId6"/>
    <p:sldId id="317" r:id="rId7"/>
    <p:sldId id="318" r:id="rId8"/>
    <p:sldId id="323" r:id="rId9"/>
    <p:sldId id="319" r:id="rId10"/>
    <p:sldId id="320" r:id="rId11"/>
    <p:sldId id="331" r:id="rId12"/>
    <p:sldId id="322" r:id="rId13"/>
    <p:sldId id="326" r:id="rId14"/>
    <p:sldId id="321" r:id="rId15"/>
    <p:sldId id="325" r:id="rId16"/>
    <p:sldId id="324" r:id="rId17"/>
    <p:sldId id="328" r:id="rId18"/>
    <p:sldId id="304" r:id="rId19"/>
    <p:sldId id="327" r:id="rId20"/>
    <p:sldId id="303" r:id="rId21"/>
    <p:sldId id="305" r:id="rId22"/>
    <p:sldId id="284" r:id="rId23"/>
    <p:sldId id="283" r:id="rId24"/>
    <p:sldId id="286" r:id="rId25"/>
    <p:sldId id="308" r:id="rId26"/>
    <p:sldId id="297" r:id="rId27"/>
    <p:sldId id="329" r:id="rId28"/>
    <p:sldId id="33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D7E4BD"/>
    <a:srgbClr val="55A813"/>
    <a:srgbClr val="80ED2F"/>
    <a:srgbClr val="84D458"/>
    <a:srgbClr val="2595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89825" autoAdjust="0"/>
  </p:normalViewPr>
  <p:slideViewPr>
    <p:cSldViewPr snapToGrid="0">
      <p:cViewPr varScale="1">
        <p:scale>
          <a:sx n="66" d="100"/>
          <a:sy n="66" d="100"/>
        </p:scale>
        <p:origin x="-12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thy\Presentations\Infrastructure%20Development%202-1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RESNET/BPI Certified Individuals in PA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 sz="1000"/>
              <a:t>(through PA Home Energy)</a:t>
            </a:r>
          </a:p>
        </c:rich>
      </c:tx>
      <c:layout>
        <c:manualLayout>
          <c:xMode val="edge"/>
          <c:yMode val="edge"/>
          <c:x val="0.14303347102709268"/>
          <c:y val="4.348840323530991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344432368624439"/>
          <c:y val="0.2987684741460096"/>
          <c:w val="0.66526019690576654"/>
          <c:h val="0.5816326530612246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RESNET - Certified Raters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Sheet1!$A$3:$A$15</c:f>
              <c:strCache>
                <c:ptCount val="13"/>
                <c:pt idx="0">
                  <c:v>August '07</c:v>
                </c:pt>
                <c:pt idx="1">
                  <c:v>October '07</c:v>
                </c:pt>
                <c:pt idx="2">
                  <c:v>February '08</c:v>
                </c:pt>
                <c:pt idx="3">
                  <c:v>April '08</c:v>
                </c:pt>
                <c:pt idx="4">
                  <c:v>May '08</c:v>
                </c:pt>
                <c:pt idx="5">
                  <c:v>August '08</c:v>
                </c:pt>
                <c:pt idx="6">
                  <c:v>October '08</c:v>
                </c:pt>
                <c:pt idx="7">
                  <c:v>December '08</c:v>
                </c:pt>
                <c:pt idx="8">
                  <c:v>March '09</c:v>
                </c:pt>
                <c:pt idx="9">
                  <c:v>May '09</c:v>
                </c:pt>
                <c:pt idx="10">
                  <c:v>September '09</c:v>
                </c:pt>
                <c:pt idx="11">
                  <c:v>December '09</c:v>
                </c:pt>
                <c:pt idx="12">
                  <c:v>March '10</c:v>
                </c:pt>
              </c:strCache>
            </c:strRef>
          </c:cat>
          <c:val>
            <c:numRef>
              <c:f>Sheet1!$B$3:$B$15</c:f>
              <c:numCache>
                <c:formatCode>General</c:formatCode>
                <c:ptCount val="13"/>
                <c:pt idx="0">
                  <c:v>15</c:v>
                </c:pt>
                <c:pt idx="1">
                  <c:v>21</c:v>
                </c:pt>
                <c:pt idx="2">
                  <c:v>29</c:v>
                </c:pt>
                <c:pt idx="3">
                  <c:v>37</c:v>
                </c:pt>
                <c:pt idx="4">
                  <c:v>37</c:v>
                </c:pt>
                <c:pt idx="5">
                  <c:v>44</c:v>
                </c:pt>
                <c:pt idx="6">
                  <c:v>51</c:v>
                </c:pt>
                <c:pt idx="7">
                  <c:v>53</c:v>
                </c:pt>
                <c:pt idx="8">
                  <c:v>69</c:v>
                </c:pt>
                <c:pt idx="9">
                  <c:v>88</c:v>
                </c:pt>
                <c:pt idx="10">
                  <c:v>110</c:v>
                </c:pt>
                <c:pt idx="11">
                  <c:v>119</c:v>
                </c:pt>
                <c:pt idx="12">
                  <c:v>119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BPI - Certified Building Analysts</c:v>
                </c:pt>
              </c:strCache>
            </c:strRef>
          </c:tx>
          <c:spPr>
            <a:solidFill>
              <a:srgbClr val="00641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Sheet1!$A$3:$A$15</c:f>
              <c:strCache>
                <c:ptCount val="13"/>
                <c:pt idx="0">
                  <c:v>August '07</c:v>
                </c:pt>
                <c:pt idx="1">
                  <c:v>October '07</c:v>
                </c:pt>
                <c:pt idx="2">
                  <c:v>February '08</c:v>
                </c:pt>
                <c:pt idx="3">
                  <c:v>April '08</c:v>
                </c:pt>
                <c:pt idx="4">
                  <c:v>May '08</c:v>
                </c:pt>
                <c:pt idx="5">
                  <c:v>August '08</c:v>
                </c:pt>
                <c:pt idx="6">
                  <c:v>October '08</c:v>
                </c:pt>
                <c:pt idx="7">
                  <c:v>December '08</c:v>
                </c:pt>
                <c:pt idx="8">
                  <c:v>March '09</c:v>
                </c:pt>
                <c:pt idx="9">
                  <c:v>May '09</c:v>
                </c:pt>
                <c:pt idx="10">
                  <c:v>September '09</c:v>
                </c:pt>
                <c:pt idx="11">
                  <c:v>December '09</c:v>
                </c:pt>
                <c:pt idx="12">
                  <c:v>March '10</c:v>
                </c:pt>
              </c:strCache>
            </c:strRef>
          </c:cat>
          <c:val>
            <c:numRef>
              <c:f>Sheet1!$C$3:$C$15</c:f>
              <c:numCache>
                <c:formatCode>General</c:formatCode>
                <c:ptCount val="13"/>
                <c:pt idx="0">
                  <c:v>9</c:v>
                </c:pt>
                <c:pt idx="1">
                  <c:v>17</c:v>
                </c:pt>
                <c:pt idx="2">
                  <c:v>26</c:v>
                </c:pt>
                <c:pt idx="3">
                  <c:v>32</c:v>
                </c:pt>
                <c:pt idx="4">
                  <c:v>46</c:v>
                </c:pt>
                <c:pt idx="5">
                  <c:v>54</c:v>
                </c:pt>
                <c:pt idx="6">
                  <c:v>54</c:v>
                </c:pt>
                <c:pt idx="7">
                  <c:v>64</c:v>
                </c:pt>
                <c:pt idx="8">
                  <c:v>75</c:v>
                </c:pt>
                <c:pt idx="9">
                  <c:v>85</c:v>
                </c:pt>
                <c:pt idx="10">
                  <c:v>116</c:v>
                </c:pt>
                <c:pt idx="11">
                  <c:v>135</c:v>
                </c:pt>
                <c:pt idx="12">
                  <c:v>141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 Providers</c:v>
                </c:pt>
              </c:strCache>
            </c:strRef>
          </c:tx>
          <c:spPr>
            <a:effectLst>
              <a:outerShdw dist="38100" dir="2640000" algn="ctr" rotWithShape="0">
                <a:sysClr val="windowText" lastClr="000000"/>
              </a:outerShdw>
            </a:effectLst>
          </c:spPr>
          <c:cat>
            <c:strRef>
              <c:f>Sheet1!$A$3:$A$15</c:f>
              <c:strCache>
                <c:ptCount val="13"/>
                <c:pt idx="0">
                  <c:v>August '07</c:v>
                </c:pt>
                <c:pt idx="1">
                  <c:v>October '07</c:v>
                </c:pt>
                <c:pt idx="2">
                  <c:v>February '08</c:v>
                </c:pt>
                <c:pt idx="3">
                  <c:v>April '08</c:v>
                </c:pt>
                <c:pt idx="4">
                  <c:v>May '08</c:v>
                </c:pt>
                <c:pt idx="5">
                  <c:v>August '08</c:v>
                </c:pt>
                <c:pt idx="6">
                  <c:v>October '08</c:v>
                </c:pt>
                <c:pt idx="7">
                  <c:v>December '08</c:v>
                </c:pt>
                <c:pt idx="8">
                  <c:v>March '09</c:v>
                </c:pt>
                <c:pt idx="9">
                  <c:v>May '09</c:v>
                </c:pt>
                <c:pt idx="10">
                  <c:v>September '09</c:v>
                </c:pt>
                <c:pt idx="11">
                  <c:v>December '09</c:v>
                </c:pt>
                <c:pt idx="12">
                  <c:v>March '10</c:v>
                </c:pt>
              </c:strCache>
            </c:strRef>
          </c:cat>
          <c:val>
            <c:numRef>
              <c:f>Sheet1!$D$3:$D$15</c:f>
              <c:numCache>
                <c:formatCode>General</c:formatCode>
                <c:ptCount val="13"/>
                <c:pt idx="0">
                  <c:v>0</c:v>
                </c:pt>
                <c:pt idx="1">
                  <c:v>7</c:v>
                </c:pt>
                <c:pt idx="2">
                  <c:v>12</c:v>
                </c:pt>
                <c:pt idx="3">
                  <c:v>19</c:v>
                </c:pt>
                <c:pt idx="4">
                  <c:v>20</c:v>
                </c:pt>
                <c:pt idx="5">
                  <c:v>25</c:v>
                </c:pt>
                <c:pt idx="6">
                  <c:v>29</c:v>
                </c:pt>
                <c:pt idx="7">
                  <c:v>35</c:v>
                </c:pt>
                <c:pt idx="8">
                  <c:v>37</c:v>
                </c:pt>
                <c:pt idx="9">
                  <c:v>45</c:v>
                </c:pt>
                <c:pt idx="10">
                  <c:v>54</c:v>
                </c:pt>
                <c:pt idx="11">
                  <c:v>56</c:v>
                </c:pt>
                <c:pt idx="12">
                  <c:v>76</c:v>
                </c:pt>
              </c:numCache>
            </c:numRef>
          </c:val>
        </c:ser>
        <c:axId val="72008832"/>
        <c:axId val="72010368"/>
      </c:barChart>
      <c:catAx>
        <c:axId val="72008832"/>
        <c:scaling>
          <c:orientation val="minMax"/>
        </c:scaling>
        <c:axPos val="b"/>
        <c:numFmt formatCode="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120000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2010368"/>
        <c:crosses val="autoZero"/>
        <c:auto val="1"/>
        <c:lblAlgn val="ctr"/>
        <c:lblOffset val="100"/>
        <c:tickLblSkip val="1"/>
        <c:tickMarkSkip val="1"/>
      </c:catAx>
      <c:valAx>
        <c:axId val="720103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/>
                  <a:t>Number of Individuals</a:t>
                </a:r>
              </a:p>
            </c:rich>
          </c:tx>
          <c:layout>
            <c:manualLayout>
              <c:xMode val="edge"/>
              <c:yMode val="edge"/>
              <c:x val="3.8004806361230201E-2"/>
              <c:y val="0.2678571428571428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72008832"/>
        <c:crosses val="autoZero"/>
        <c:crossBetween val="between"/>
      </c:valAx>
      <c:spPr>
        <a:solidFill>
          <a:srgbClr val="CDCDCD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1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</c:legendEntry>
      <c:layout>
        <c:manualLayout>
          <c:xMode val="edge"/>
          <c:yMode val="edge"/>
          <c:x val="0.84076473563167475"/>
          <c:y val="0.17061733354759306"/>
          <c:w val="0.14525916327969571"/>
          <c:h val="0.61062938561251423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2055-ED82-4D0C-95FB-29D9A1932B6D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6E736-980A-409B-8B14-4DD53D67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9BF8B-6463-4553-9F50-7527EB30BBAF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wrap="none" lIns="91416" tIns="45708" rIns="91416" bIns="45708" anchor="ctr"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CD90F-131E-4FF9-9E6C-FE10F024C324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DB2D5-2CF1-4C61-82BB-887BAE50BBA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E51AC-A091-401E-A513-09DE488A742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" descr="psd_header_noaddres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38"/>
            <a:ext cx="9144000" cy="652462"/>
          </a:xfrm>
          <a:prstGeom prst="rect">
            <a:avLst/>
          </a:prstGeom>
          <a:noFill/>
        </p:spPr>
      </p:pic>
      <p:pic>
        <p:nvPicPr>
          <p:cNvPr id="8" name="Picture 8" descr="green_bar_brigh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246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8588"/>
            <a:ext cx="6246813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7253-5FF3-4EEC-822D-AD624DF009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een_bar_br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2460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540" y="296561"/>
            <a:ext cx="6895071" cy="90204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" descr="psd_header_noaddres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6938"/>
            <a:ext cx="9144000" cy="652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10" descr="psd_header_noaddres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6938"/>
            <a:ext cx="9144000" cy="652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D06F-1EC3-4AC6-8EED-F17F0571CF59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C0A71-D76C-434C-98B3-587C1F922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sdconsulting.com/compass_help/GE/intro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homeenerg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homeenerg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828" y="1796597"/>
            <a:ext cx="7892143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Smart Evaluation:</a:t>
            </a:r>
            <a:br>
              <a:rPr lang="en-US" sz="6000" dirty="0" smtClean="0"/>
            </a:br>
            <a:r>
              <a:rPr lang="en-US" sz="4900" dirty="0" smtClean="0"/>
              <a:t>Incorporating Evaluation in Program Design, &amp;</a:t>
            </a:r>
            <a:br>
              <a:rPr lang="en-US" sz="4900" dirty="0" smtClean="0"/>
            </a:br>
            <a:r>
              <a:rPr lang="en-US" sz="4900" dirty="0" smtClean="0"/>
              <a:t>S</a:t>
            </a:r>
            <a:r>
              <a:rPr lang="en-US" sz="4900" dirty="0" smtClean="0"/>
              <a:t>howing Contractors the Benefits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143" y="4060371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Kathy Greely</a:t>
            </a:r>
          </a:p>
          <a:p>
            <a:r>
              <a:rPr lang="en-US" sz="2400" dirty="0" smtClean="0"/>
              <a:t>Program Manager, PA Home Energy</a:t>
            </a:r>
          </a:p>
          <a:p>
            <a:r>
              <a:rPr lang="en-US" sz="2400" dirty="0" smtClean="0"/>
              <a:t>Performance Systems Development</a:t>
            </a:r>
          </a:p>
        </p:txBody>
      </p:sp>
    </p:spTree>
  </p:cSld>
  <p:clrMapOvr>
    <a:masterClrMapping/>
  </p:clrMapOvr>
  <p:transition advTm="82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Utility Bills?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130" y="1414169"/>
            <a:ext cx="3496962" cy="440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Utility Bills?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31904" t="10119" r="29722" b="3770"/>
          <a:stretch>
            <a:fillRect/>
          </a:stretch>
        </p:blipFill>
        <p:spPr bwMode="auto">
          <a:xfrm>
            <a:off x="1175658" y="1112789"/>
            <a:ext cx="3846285" cy="48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 l="32040" t="9871" r="30478" b="3125"/>
          <a:stretch>
            <a:fillRect/>
          </a:stretch>
        </p:blipFill>
        <p:spPr bwMode="auto">
          <a:xfrm>
            <a:off x="5138056" y="1088571"/>
            <a:ext cx="3747963" cy="489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Review, </a:t>
            </a:r>
            <a:r>
              <a:rPr lang="en-US" dirty="0" smtClean="0"/>
              <a:t>by Contractor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06" y="1577692"/>
            <a:ext cx="4738838" cy="367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43715" y="1832429"/>
            <a:ext cx="41002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Savings: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 low?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noProof="0" dirty="0" err="1" smtClean="0"/>
              <a:t>Unrealisticall</a:t>
            </a:r>
            <a:r>
              <a:rPr lang="en-US" sz="2800" dirty="0" smtClean="0"/>
              <a:t>y high?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Whole-house scope?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Combustion testing?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Field QA</a:t>
            </a:r>
            <a:r>
              <a:rPr lang="en-US" dirty="0" smtClean="0"/>
              <a:t>: Front-Line Evaluation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404813" y="1355271"/>
            <a:ext cx="774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What are we looking for?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598035" y="1980067"/>
            <a:ext cx="397396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Home performance jobs: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Heath &amp; Safety issues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Combustion Safety compliance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Infiltration verification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Installation inspection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Missed opportunities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Common problem areas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CAZ depressurization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Ducts outside the envelope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5061" name="Picture 5" descr="S50015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088" y="1992313"/>
            <a:ext cx="41544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Contractors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4" y="1440543"/>
            <a:ext cx="8229600" cy="4525963"/>
          </a:xfrm>
        </p:spPr>
        <p:txBody>
          <a:bodyPr/>
          <a:lstStyle/>
          <a:p>
            <a:r>
              <a:rPr lang="en-US" dirty="0" smtClean="0"/>
              <a:t>Balance reporting quality and quantity</a:t>
            </a:r>
          </a:p>
          <a:p>
            <a:pPr lvl="1"/>
            <a:r>
              <a:rPr lang="en-US" dirty="0" smtClean="0"/>
              <a:t>Too much information means less reporting</a:t>
            </a:r>
          </a:p>
          <a:p>
            <a:r>
              <a:rPr lang="en-US" dirty="0" smtClean="0"/>
              <a:t>Competition valuable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96304" y="2830285"/>
            <a:ext cx="2491467" cy="2989717"/>
            <a:chOff x="2327275" y="1482725"/>
            <a:chExt cx="4111765" cy="5237163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327275" y="1482725"/>
              <a:ext cx="4073525" cy="5208588"/>
            </a:xfrm>
            <a:prstGeom prst="rect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2341564" y="5480050"/>
              <a:ext cx="4097476" cy="1239838"/>
            </a:xfrm>
            <a:prstGeom prst="rect">
              <a:avLst/>
            </a:prstGeom>
            <a:solidFill>
              <a:srgbClr val="2D5111"/>
            </a:solidFill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sz="4400" b="1" kern="0" dirty="0" smtClean="0">
                  <a:solidFill>
                    <a:schemeClr val="bg1"/>
                  </a:solidFill>
                  <a:latin typeface="Arial Narrow" pitchFamily="34" charset="0"/>
                  <a:ea typeface="+mn-ea"/>
                  <a:cs typeface="ＭＳ Ｐゴシック" pitchFamily="-108" charset="-128"/>
                </a:rPr>
                <a:t>AWARDS</a:t>
              </a:r>
              <a:endParaRPr lang="en-US" sz="4400" b="1" kern="0" dirty="0">
                <a:solidFill>
                  <a:schemeClr val="bg1"/>
                </a:solidFill>
                <a:latin typeface="Arial Narrow" pitchFamily="34" charset="0"/>
                <a:ea typeface="+mn-ea"/>
                <a:cs typeface="ＭＳ Ｐゴシック" pitchFamily="-108" charset="-128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endParaRPr lang="en-US" sz="2800" i="1" kern="0" dirty="0">
                <a:latin typeface="+mn-lt"/>
                <a:ea typeface="+mn-ea"/>
                <a:cs typeface="ＭＳ Ｐゴシック" pitchFamily="-108" charset="-128"/>
              </a:endParaRPr>
            </a:p>
          </p:txBody>
        </p:sp>
        <p:pic>
          <p:nvPicPr>
            <p:cNvPr id="8" name="Picture 2" descr="C:\Users\Kathy\Energy Star logos\Keystone logo L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575" y="1524000"/>
              <a:ext cx="3317875" cy="392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Deep Savers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6897" y="1108529"/>
            <a:ext cx="8215313" cy="34417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0000"/>
                </a:solidFill>
                <a:cs typeface="ＭＳ Ｐゴシック" pitchFamily="-108" charset="-128"/>
              </a:rPr>
              <a:t>Home Performance with ENERGY STAR: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ＭＳ Ｐゴシック" pitchFamily="-108" charset="-128"/>
              </a:rPr>
              <a:t>Rhett Major, </a:t>
            </a:r>
            <a:r>
              <a:rPr lang="en-US" sz="2800" kern="0" dirty="0" err="1">
                <a:solidFill>
                  <a:srgbClr val="000000"/>
                </a:solidFill>
                <a:cs typeface="ＭＳ Ｐゴシック" pitchFamily="-108" charset="-128"/>
              </a:rPr>
              <a:t>Billeck</a:t>
            </a:r>
            <a:r>
              <a:rPr lang="en-US" sz="2800" kern="0" dirty="0">
                <a:solidFill>
                  <a:srgbClr val="000000"/>
                </a:solidFill>
                <a:cs typeface="ＭＳ Ｐゴシック" pitchFamily="-108" charset="-128"/>
              </a:rPr>
              <a:t> Home, 71% savings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i="1" kern="0" dirty="0">
              <a:solidFill>
                <a:srgbClr val="000000"/>
              </a:solidFill>
              <a:cs typeface="ＭＳ Ｐゴシック" pitchFamily="-108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301922" y="2566306"/>
            <a:ext cx="2406650" cy="2632075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ＭＳ Ｐゴシック" pitchFamily="-108" charset="-128"/>
              </a:rPr>
              <a:t>GSHP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ＭＳ Ｐゴシック" pitchFamily="-108" charset="-128"/>
              </a:rPr>
              <a:t>Air sealing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ＭＳ Ｐゴシック" pitchFamily="-108" charset="-128"/>
              </a:rPr>
              <a:t>Insulation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ＭＳ Ｐゴシック" pitchFamily="-108" charset="-128"/>
              </a:rPr>
              <a:t>Windows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cs typeface="ＭＳ Ｐゴシック" pitchFamily="-108" charset="-128"/>
              </a:rPr>
              <a:t>Ventilation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i="1" kern="0" dirty="0">
              <a:solidFill>
                <a:srgbClr val="000000"/>
              </a:solidFill>
              <a:cs typeface="ＭＳ Ｐゴシック" pitchFamily="-108" charset="-128"/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23" y="2444978"/>
            <a:ext cx="5701255" cy="315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Contractors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4" y="1440543"/>
            <a:ext cx="8229600" cy="4525963"/>
          </a:xfrm>
        </p:spPr>
        <p:txBody>
          <a:bodyPr/>
          <a:lstStyle/>
          <a:p>
            <a:r>
              <a:rPr lang="en-US" dirty="0" smtClean="0"/>
              <a:t>Reporting must be easy                        (especially </a:t>
            </a:r>
            <a:r>
              <a:rPr lang="en-US" dirty="0" smtClean="0"/>
              <a:t>with small/variable </a:t>
            </a:r>
            <a:r>
              <a:rPr lang="en-US" dirty="0" smtClean="0"/>
              <a:t>incentives)</a:t>
            </a:r>
          </a:p>
          <a:p>
            <a:r>
              <a:rPr lang="en-US" dirty="0" smtClean="0"/>
              <a:t>Reporting must be useful to contractor</a:t>
            </a:r>
          </a:p>
          <a:p>
            <a:pPr lvl="1"/>
            <a:r>
              <a:rPr lang="en-US" dirty="0" smtClean="0"/>
              <a:t>Customer </a:t>
            </a:r>
            <a:r>
              <a:rPr lang="en-US" dirty="0" smtClean="0"/>
              <a:t>feedback, file management, tracking</a:t>
            </a:r>
            <a:endParaRPr lang="en-US" dirty="0" smtClean="0"/>
          </a:p>
          <a:p>
            <a:r>
              <a:rPr lang="en-US" dirty="0" smtClean="0"/>
              <a:t>Paper/fax/email to on-line reporting</a:t>
            </a:r>
          </a:p>
          <a:p>
            <a:pPr lvl="1"/>
            <a:r>
              <a:rPr lang="en-US" dirty="0" smtClean="0"/>
              <a:t>Less suffering, greater results</a:t>
            </a:r>
          </a:p>
          <a:p>
            <a:pPr lvl="1"/>
            <a:r>
              <a:rPr lang="en-US" dirty="0" smtClean="0"/>
              <a:t>Benefit to participants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453" y="296561"/>
            <a:ext cx="6388443" cy="902043"/>
          </a:xfrm>
        </p:spPr>
        <p:txBody>
          <a:bodyPr>
            <a:normAutofit/>
          </a:bodyPr>
          <a:lstStyle/>
          <a:p>
            <a:r>
              <a:rPr lang="en-US" dirty="0" smtClean="0"/>
              <a:t>Green Energy Compass</a:t>
            </a:r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060" y="1143498"/>
            <a:ext cx="6973330" cy="476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Energy Compass is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online benchmarking and tracking tool for single-family residential homes</a:t>
            </a:r>
          </a:p>
          <a:p>
            <a:r>
              <a:rPr lang="en-US" dirty="0" smtClean="0"/>
              <a:t>Sold as Software-As-A-Service, meaning there is nothing to download or install and the application is always up to date (free to PAHE)</a:t>
            </a:r>
          </a:p>
          <a:p>
            <a:r>
              <a:rPr lang="en-US" dirty="0" smtClean="0"/>
              <a:t>Designed to support the entire residential energy retrofit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to Contractors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education and benchmarking (pre-audit)</a:t>
            </a:r>
          </a:p>
          <a:p>
            <a:r>
              <a:rPr lang="en-US" dirty="0" smtClean="0"/>
              <a:t>Disaggregation for model true-up (audit)</a:t>
            </a:r>
          </a:p>
          <a:p>
            <a:r>
              <a:rPr lang="en-US" dirty="0" smtClean="0"/>
              <a:t>Feedback to clients (post HP)</a:t>
            </a:r>
          </a:p>
          <a:p>
            <a:r>
              <a:rPr lang="en-US" dirty="0" smtClean="0"/>
              <a:t>File management (audit/HP/test-out)</a:t>
            </a:r>
          </a:p>
          <a:p>
            <a:r>
              <a:rPr lang="en-US" dirty="0" smtClean="0"/>
              <a:t>Program reporting (value, </a:t>
            </a:r>
            <a:r>
              <a:rPr lang="en-US" smtClean="0"/>
              <a:t>not burden)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 Home Energy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781167" y="1371600"/>
            <a:ext cx="4917989" cy="476970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err="1" smtClean="0"/>
              <a:t>HPwES</a:t>
            </a:r>
            <a:r>
              <a:rPr lang="en-US" sz="2800" dirty="0" smtClean="0"/>
              <a:t> and ESQH</a:t>
            </a:r>
          </a:p>
          <a:p>
            <a:pPr eaLnBrk="1" hangingPunct="1"/>
            <a:r>
              <a:rPr lang="en-US" sz="2800" dirty="0" smtClean="0"/>
              <a:t>Infrastructure Development</a:t>
            </a:r>
          </a:p>
          <a:p>
            <a:pPr lvl="1" eaLnBrk="1" hangingPunct="1"/>
            <a:r>
              <a:rPr lang="en-US" sz="2400" dirty="0" smtClean="0"/>
              <a:t>More auditors/raters</a:t>
            </a:r>
          </a:p>
          <a:p>
            <a:pPr lvl="1" eaLnBrk="1" hangingPunct="1"/>
            <a:r>
              <a:rPr lang="en-US" sz="2400" dirty="0" smtClean="0"/>
              <a:t>Dual RESNET/BPI certification</a:t>
            </a:r>
          </a:p>
          <a:p>
            <a:pPr eaLnBrk="1" hangingPunct="1"/>
            <a:r>
              <a:rPr lang="en-US" sz="2800" dirty="0" smtClean="0"/>
              <a:t>Financing &amp; Incentives</a:t>
            </a:r>
          </a:p>
          <a:p>
            <a:pPr lvl="1" eaLnBrk="1" hangingPunct="1"/>
            <a:r>
              <a:rPr lang="en-US" sz="2400" dirty="0" smtClean="0"/>
              <a:t>Keystone HELP loans</a:t>
            </a:r>
          </a:p>
          <a:p>
            <a:pPr lvl="1" eaLnBrk="1" hangingPunct="1"/>
            <a:r>
              <a:rPr lang="en-US" sz="2400" dirty="0" smtClean="0"/>
              <a:t>Performance-based (WPP)</a:t>
            </a:r>
          </a:p>
          <a:p>
            <a:pPr>
              <a:buSzPct val="85000"/>
              <a:buFontTx/>
              <a:buChar char="•"/>
              <a:defRPr/>
            </a:pPr>
            <a:r>
              <a:rPr lang="en-US" sz="2800" dirty="0" smtClean="0">
                <a:ea typeface="ＭＳ Ｐゴシック" pitchFamily="-48" charset="-128"/>
              </a:rPr>
              <a:t> Consumer Marketing</a:t>
            </a:r>
          </a:p>
          <a:p>
            <a:pPr lvl="1">
              <a:buSzPct val="70000"/>
              <a:defRPr/>
            </a:pPr>
            <a:r>
              <a:rPr lang="en-US" dirty="0" smtClean="0">
                <a:ea typeface="ＭＳ Ｐゴシック" pitchFamily="-48" charset="-128"/>
              </a:rPr>
              <a:t> </a:t>
            </a:r>
            <a:r>
              <a:rPr lang="en-US" sz="2400" dirty="0" smtClean="0">
                <a:ea typeface="ＭＳ Ｐゴシック" pitchFamily="-48" charset="-128"/>
              </a:rPr>
              <a:t>Benefits of whole-house approach</a:t>
            </a:r>
          </a:p>
          <a:p>
            <a:pPr lvl="1">
              <a:buSzPct val="70000"/>
              <a:defRPr/>
            </a:pPr>
            <a:r>
              <a:rPr lang="en-US" sz="2400" dirty="0" smtClean="0">
                <a:ea typeface="ＭＳ Ｐゴシック" pitchFamily="-48" charset="-128"/>
              </a:rPr>
              <a:t> Contractor differentiation</a:t>
            </a:r>
          </a:p>
          <a:p>
            <a:pPr lvl="1">
              <a:buSzPct val="70000"/>
              <a:defRPr/>
            </a:pPr>
            <a:r>
              <a:rPr lang="en-US" sz="2400" dirty="0" smtClean="0">
                <a:ea typeface="ＭＳ Ｐゴシック" pitchFamily="-48" charset="-128"/>
              </a:rPr>
              <a:t> ENERGY STAR link</a:t>
            </a:r>
          </a:p>
          <a:p>
            <a:pPr lvl="1">
              <a:buSzPct val="70000"/>
              <a:defRPr/>
            </a:pPr>
            <a:endParaRPr lang="en-US" sz="2400" dirty="0" smtClean="0">
              <a:ea typeface="ＭＳ Ｐゴシック" pitchFamily="-48" charset="-128"/>
            </a:endParaRPr>
          </a:p>
          <a:p>
            <a:pPr lvl="1">
              <a:buSzPct val="70000"/>
              <a:buNone/>
              <a:defRPr/>
            </a:pPr>
            <a:r>
              <a:rPr lang="en-US" sz="2400" dirty="0" smtClean="0">
                <a:ea typeface="ＭＳ Ｐゴシック" pitchFamily="-48" charset="-128"/>
                <a:hlinkClick r:id="rId3"/>
              </a:rPr>
              <a:t>www.pahomeenergy.org</a:t>
            </a:r>
            <a:endParaRPr lang="en-US" sz="2400" dirty="0" smtClean="0">
              <a:ea typeface="ＭＳ Ｐゴシック" pitchFamily="-48" charset="-128"/>
            </a:endParaRPr>
          </a:p>
          <a:p>
            <a:pPr lvl="1">
              <a:buSzPct val="70000"/>
              <a:buNone/>
              <a:defRPr/>
            </a:pPr>
            <a:endParaRPr lang="en-US" sz="2400" dirty="0" smtClean="0">
              <a:ea typeface="ＭＳ Ｐゴシック" pitchFamily="-48" charset="-128"/>
            </a:endParaRPr>
          </a:p>
        </p:txBody>
      </p:sp>
      <p:pic>
        <p:nvPicPr>
          <p:cNvPr id="6" name="Picture 5" descr="C:\Users\Kathy\My Pictures\BPI Greensburg 10-09\Tim Nol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086" y="1459240"/>
            <a:ext cx="2986009" cy="397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373" y="296561"/>
            <a:ext cx="5412259" cy="8155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Energy Compass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4170" r="1519" b="2929"/>
          <a:stretch>
            <a:fillRect/>
          </a:stretch>
        </p:blipFill>
        <p:spPr bwMode="auto">
          <a:xfrm>
            <a:off x="925727" y="988539"/>
            <a:ext cx="7427441" cy="566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0" y="4955060"/>
            <a:ext cx="3385752" cy="1705232"/>
          </a:xfrm>
          <a:prstGeom prst="wedgeRoundRectCallout">
            <a:avLst>
              <a:gd name="adj1" fmla="val 62491"/>
              <a:gd name="adj2" fmla="val -147387"/>
              <a:gd name="adj3" fmla="val 16667"/>
            </a:avLst>
          </a:prstGeom>
          <a:solidFill>
            <a:srgbClr val="D7E4BD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Green Energy Compass provides a central hub for collecting and disbursing information to all interested parties including contractors, programs, and financial institutions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Energy Compass answers your questions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496963" y="2038862"/>
            <a:ext cx="2743200" cy="1297459"/>
          </a:xfrm>
          <a:prstGeom prst="cloudCallout">
            <a:avLst>
              <a:gd name="adj1" fmla="val -14527"/>
              <a:gd name="adj2" fmla="val 74881"/>
            </a:avLst>
          </a:prstGeom>
          <a:solidFill>
            <a:srgbClr val="55A813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much $ could I save?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0" y="3476367"/>
            <a:ext cx="3002691" cy="1297459"/>
          </a:xfrm>
          <a:prstGeom prst="cloudCallout">
            <a:avLst>
              <a:gd name="adj1" fmla="val 59317"/>
              <a:gd name="adj2" fmla="val -30834"/>
            </a:avLst>
          </a:prstGeom>
          <a:solidFill>
            <a:srgbClr val="55A813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does this home compare to similar homes?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6087764" y="4085968"/>
            <a:ext cx="2508421" cy="1297459"/>
          </a:xfrm>
          <a:prstGeom prst="cloudCallout">
            <a:avLst>
              <a:gd name="adj1" fmla="val -63198"/>
              <a:gd name="adj2" fmla="val -35595"/>
            </a:avLst>
          </a:prstGeom>
          <a:solidFill>
            <a:srgbClr val="55A813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much did I actually save?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778477" y="1532236"/>
            <a:ext cx="2508421" cy="1297459"/>
          </a:xfrm>
          <a:prstGeom prst="cloudCallout">
            <a:avLst>
              <a:gd name="adj1" fmla="val 34339"/>
              <a:gd name="adj2" fmla="val 67262"/>
            </a:avLst>
          </a:prstGeom>
          <a:solidFill>
            <a:srgbClr val="55A813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is this home using energy?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6343134" y="1659922"/>
            <a:ext cx="2508421" cy="1297459"/>
          </a:xfrm>
          <a:prstGeom prst="cloudCallout">
            <a:avLst>
              <a:gd name="adj1" fmla="val -33641"/>
              <a:gd name="adj2" fmla="val 65357"/>
            </a:avLst>
          </a:prstGeom>
          <a:solidFill>
            <a:srgbClr val="55A813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can I keep track of all my documents?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2669061" y="4687327"/>
            <a:ext cx="3299254" cy="1297459"/>
          </a:xfrm>
          <a:prstGeom prst="cloudCallout">
            <a:avLst>
              <a:gd name="adj1" fmla="val 3667"/>
              <a:gd name="adj2" fmla="val -93691"/>
            </a:avLst>
          </a:prstGeom>
          <a:solidFill>
            <a:srgbClr val="55A813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this home qualify for an energy efficient loan?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805" y="296562"/>
            <a:ext cx="5399903" cy="790834"/>
          </a:xfrm>
        </p:spPr>
        <p:txBody>
          <a:bodyPr/>
          <a:lstStyle/>
          <a:p>
            <a:r>
              <a:rPr lang="en-US" dirty="0" smtClean="0"/>
              <a:t>Energy Usage Report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682" y="965169"/>
            <a:ext cx="6857999" cy="5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0" y="990600"/>
            <a:ext cx="1447800" cy="1371600"/>
          </a:xfrm>
          <a:prstGeom prst="wedgeRoundRectCallout">
            <a:avLst>
              <a:gd name="adj1" fmla="val 68945"/>
              <a:gd name="adj2" fmla="val 37280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does home compare to national average?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781800" y="533400"/>
            <a:ext cx="2362200" cy="841248"/>
          </a:xfrm>
          <a:prstGeom prst="wedgeRoundRectCallout">
            <a:avLst>
              <a:gd name="adj1" fmla="val -120489"/>
              <a:gd name="adj2" fmla="val 255407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biggest use of energy in home?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772400" y="4648200"/>
            <a:ext cx="1371600" cy="1066800"/>
          </a:xfrm>
          <a:prstGeom prst="wedgeRoundRectCallout">
            <a:avLst>
              <a:gd name="adj1" fmla="val -162851"/>
              <a:gd name="adj2" fmla="val 25586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costing the most for energy?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315200" y="2026508"/>
            <a:ext cx="1828801" cy="1243996"/>
          </a:xfrm>
          <a:prstGeom prst="wedgeRoundRectCallout">
            <a:avLst>
              <a:gd name="adj1" fmla="val -34469"/>
              <a:gd name="adj2" fmla="val 99231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 much can the homeowner spend on improvements?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781800" y="533400"/>
            <a:ext cx="2362200" cy="841248"/>
          </a:xfrm>
          <a:prstGeom prst="wedgeRoundRectCallout">
            <a:avLst>
              <a:gd name="adj1" fmla="val -127715"/>
              <a:gd name="adj2" fmla="val 171349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What is biggest use of energy in the home?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0" y="3276600"/>
            <a:ext cx="990600" cy="838200"/>
          </a:xfrm>
          <a:prstGeom prst="wedgeRoundRectCallout">
            <a:avLst>
              <a:gd name="adj1" fmla="val 268935"/>
              <a:gd name="adj2" fmla="val 53815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Model true-up info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4" y="296561"/>
            <a:ext cx="6153665" cy="815547"/>
          </a:xfrm>
        </p:spPr>
        <p:txBody>
          <a:bodyPr/>
          <a:lstStyle/>
          <a:p>
            <a:r>
              <a:rPr lang="en-US" dirty="0" smtClean="0"/>
              <a:t>Peer Comparison Report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108" y="963827"/>
            <a:ext cx="7540476" cy="499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0" y="790832"/>
            <a:ext cx="1676400" cy="1124465"/>
          </a:xfrm>
          <a:prstGeom prst="wedgeRoundRectCallout">
            <a:avLst>
              <a:gd name="adj1" fmla="val 91186"/>
              <a:gd name="adj2" fmla="val 34413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Total Energy comparison yields first level analysis.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15449" y="5041556"/>
            <a:ext cx="2141838" cy="1816444"/>
          </a:xfrm>
          <a:prstGeom prst="wedgeRoundRectCallout">
            <a:avLst>
              <a:gd name="adj1" fmla="val -115943"/>
              <a:gd name="adj2" fmla="val -85004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But comparison of end use shows that totals were masking a heating improvement  opportunity.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65371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97" y="296562"/>
            <a:ext cx="6116596" cy="840260"/>
          </a:xfrm>
        </p:spPr>
        <p:txBody>
          <a:bodyPr/>
          <a:lstStyle/>
          <a:p>
            <a:r>
              <a:rPr lang="en-US" dirty="0" smtClean="0"/>
              <a:t>Improvement Summary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0" y="1037969"/>
            <a:ext cx="1445741" cy="1334528"/>
          </a:xfrm>
          <a:prstGeom prst="wedgeRoundRectCallout">
            <a:avLst>
              <a:gd name="adj1" fmla="val 74471"/>
              <a:gd name="adj2" fmla="val 63259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Basic information about the audit and test-out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562336" y="2631989"/>
            <a:ext cx="1581664" cy="1165655"/>
          </a:xfrm>
          <a:prstGeom prst="wedgeRoundRectCallout">
            <a:avLst>
              <a:gd name="adj1" fmla="val -81597"/>
              <a:gd name="adj2" fmla="val 29569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Files from contractor to support program QA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" y="3286898"/>
            <a:ext cx="1655804" cy="1182129"/>
          </a:xfrm>
          <a:prstGeom prst="wedgeRoundRectCallout">
            <a:avLst>
              <a:gd name="adj1" fmla="val 59056"/>
              <a:gd name="adj2" fmla="val 43633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List of improvements and proposed savings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747687" y="869092"/>
            <a:ext cx="1396313" cy="1124465"/>
          </a:xfrm>
          <a:prstGeom prst="wedgeRoundRectCallout">
            <a:avLst>
              <a:gd name="adj1" fmla="val -255103"/>
              <a:gd name="adj2" fmla="val 4742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Three stage process to capture information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37405" y="5231026"/>
            <a:ext cx="2306595" cy="1231557"/>
          </a:xfrm>
          <a:prstGeom prst="wedgeRoundRectCallout">
            <a:avLst>
              <a:gd name="adj1" fmla="val -101764"/>
              <a:gd name="adj2" fmla="val 62315"/>
              <a:gd name="adj3" fmla="val 16667"/>
            </a:avLst>
          </a:prstGeom>
          <a:solidFill>
            <a:srgbClr val="D7E4BD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Free notes allow easy communication between contractor and program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68362"/>
          </a:xfrm>
        </p:spPr>
        <p:txBody>
          <a:bodyPr/>
          <a:lstStyle/>
          <a:p>
            <a:r>
              <a:rPr lang="en-US" dirty="0" smtClean="0"/>
              <a:t>Configure Energy Savings Report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0" y="1981200"/>
            <a:ext cx="2819400" cy="533400"/>
          </a:xfrm>
          <a:prstGeom prst="wedgeRoundRectCallout">
            <a:avLst>
              <a:gd name="adj1" fmla="val 76717"/>
              <a:gd name="adj2" fmla="val -89924"/>
              <a:gd name="adj3" fmla="val 16667"/>
            </a:avLst>
          </a:prstGeom>
          <a:solidFill>
            <a:srgbClr val="B9CDE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The type of report controls what inputs are required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19400" y="5334000"/>
            <a:ext cx="3276600" cy="533400"/>
          </a:xfrm>
          <a:prstGeom prst="wedgeRoundRectCallout">
            <a:avLst>
              <a:gd name="adj1" fmla="val 29871"/>
              <a:gd name="adj2" fmla="val -94686"/>
              <a:gd name="adj3" fmla="val 16667"/>
            </a:avLst>
          </a:prstGeom>
          <a:solidFill>
            <a:srgbClr val="B9CDE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Easily set the baseline period based on actual meter data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 Report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05" y="1037965"/>
            <a:ext cx="7461208" cy="568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Dashboard – Peer comparison for Contractors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033" y="1391471"/>
            <a:ext cx="6969211" cy="461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05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058" y="1571171"/>
            <a:ext cx="5348514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Thank you!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Kathy Greely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www.pahomeenergy.org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(814) 558-8082</a:t>
            </a:r>
          </a:p>
          <a:p>
            <a:pPr>
              <a:buNone/>
            </a:pPr>
            <a:r>
              <a:rPr lang="en-US" dirty="0" smtClean="0"/>
              <a:t>kgreely@psdconsulting.com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Starting from Zero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716691" y="1000898"/>
          <a:ext cx="8427309" cy="496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smtClean="0"/>
              <a:t>Home Performance with ENERGY STAR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4542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/>
              <a:t>Whole house energy improvement process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Diagnostic Audit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Report to the customer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/>
              <a:t>Modeled</a:t>
            </a:r>
            <a:r>
              <a:rPr lang="en-GB" sz="2000" dirty="0" smtClean="0"/>
              <a:t> savings (optional)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Installation</a:t>
            </a:r>
          </a:p>
          <a:p>
            <a:pPr lvl="1"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Test out</a:t>
            </a:r>
          </a:p>
        </p:txBody>
      </p:sp>
      <p:pic>
        <p:nvPicPr>
          <p:cNvPr id="1030" name="Picture 6" descr="C:\Users\Kathy\My Pictures\SC RESNET-BPI 11-08\Ethan-Chaz m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760" y="1241878"/>
            <a:ext cx="2763838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971800" y="4286250"/>
          <a:ext cx="1987550" cy="2571750"/>
        </p:xfrm>
        <a:graphic>
          <a:graphicData uri="http://schemas.openxmlformats.org/presentationml/2006/ole">
            <p:oleObj spid="_x0000_s1026" name="Acrobat Document" r:id="rId5" imgW="5830114" imgH="7542857" progId="AcroExch.Document.7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72213" y="4557713"/>
          <a:ext cx="3190875" cy="2466975"/>
        </p:xfrm>
        <a:graphic>
          <a:graphicData uri="http://schemas.openxmlformats.org/presentationml/2006/ole">
            <p:oleObj spid="_x0000_s1027" name="Acrobat Document" r:id="rId6" imgW="7542857" imgH="5830114" progId="AcroExch.Document.7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Growth in Reported Jobs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83018" y="1189810"/>
            <a:ext cx="7272338" cy="34417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  <a:ea typeface="+mn-ea"/>
                <a:cs typeface="ＭＳ Ｐゴシック" pitchFamily="-108" charset="-128"/>
              </a:rPr>
              <a:t>Home Performance with ENERGY STAR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ea typeface="+mn-ea"/>
                <a:cs typeface="ＭＳ Ｐゴシック" pitchFamily="-108" charset="-128"/>
              </a:rPr>
              <a:t>623 </a:t>
            </a:r>
            <a:r>
              <a:rPr lang="en-US" sz="2800" kern="0" dirty="0">
                <a:latin typeface="+mn-lt"/>
                <a:ea typeface="+mn-ea"/>
                <a:cs typeface="ＭＳ Ｐゴシック" pitchFamily="-108" charset="-128"/>
              </a:rPr>
              <a:t>audits, plus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  <a:ea typeface="+mn-ea"/>
                <a:cs typeface="ＭＳ Ｐゴシック" pitchFamily="-108" charset="-128"/>
              </a:rPr>
              <a:t>172 </a:t>
            </a:r>
            <a:r>
              <a:rPr lang="en-US" sz="2800" kern="0" dirty="0">
                <a:latin typeface="+mn-lt"/>
                <a:ea typeface="+mn-ea"/>
                <a:cs typeface="ＭＳ Ｐゴシック" pitchFamily="-108" charset="-128"/>
              </a:rPr>
              <a:t>completed home performance jobs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i="1" kern="0" dirty="0">
              <a:latin typeface="+mn-lt"/>
              <a:ea typeface="+mn-ea"/>
              <a:cs typeface="ＭＳ Ｐゴシック" pitchFamily="-108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073" y="2728827"/>
            <a:ext cx="60118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7321593" y="4456842"/>
            <a:ext cx="182240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err="1"/>
              <a:t>HomeWorks</a:t>
            </a:r>
            <a:r>
              <a:rPr lang="en-US" sz="2000" i="1" dirty="0"/>
              <a:t>   (</a:t>
            </a:r>
            <a:r>
              <a:rPr lang="en-US" sz="2000" i="1" dirty="0" err="1"/>
              <a:t>Lisbet</a:t>
            </a:r>
            <a:r>
              <a:rPr lang="en-US" sz="2000" i="1" dirty="0"/>
              <a:t> Searle-White)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1217140"/>
            <a:ext cx="7253416" cy="4525963"/>
          </a:xfrm>
        </p:spPr>
        <p:txBody>
          <a:bodyPr/>
          <a:lstStyle/>
          <a:p>
            <a:r>
              <a:rPr lang="en-US" dirty="0" smtClean="0"/>
              <a:t>Young (&lt; 3 years)</a:t>
            </a:r>
          </a:p>
          <a:p>
            <a:r>
              <a:rPr lang="en-US" dirty="0" smtClean="0"/>
              <a:t>Relatively low budget</a:t>
            </a:r>
          </a:p>
          <a:p>
            <a:r>
              <a:rPr lang="en-US" dirty="0" smtClean="0"/>
              <a:t>Not utility funded, but may be</a:t>
            </a:r>
          </a:p>
          <a:p>
            <a:r>
              <a:rPr lang="en-US" dirty="0" smtClean="0"/>
              <a:t>Wide geographic range</a:t>
            </a:r>
          </a:p>
        </p:txBody>
      </p:sp>
      <p:pic>
        <p:nvPicPr>
          <p:cNvPr id="4" name="Picture 3" descr="SPs location map 0310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136" y="3648150"/>
            <a:ext cx="4238367" cy="246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Program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849"/>
            <a:ext cx="8686800" cy="4525963"/>
          </a:xfrm>
        </p:spPr>
        <p:txBody>
          <a:bodyPr/>
          <a:lstStyle/>
          <a:p>
            <a:r>
              <a:rPr lang="en-US" dirty="0" smtClean="0"/>
              <a:t>Performance-based incentives (limited territory)</a:t>
            </a:r>
          </a:p>
          <a:p>
            <a:pPr lvl="1"/>
            <a:r>
              <a:rPr lang="en-US" dirty="0" smtClean="0"/>
              <a:t>Based on modeled savings, trued up to bills</a:t>
            </a:r>
          </a:p>
          <a:p>
            <a:pPr lvl="1"/>
            <a:r>
              <a:rPr lang="en-US" dirty="0" smtClean="0"/>
              <a:t>Little money to incent reporting otherwise</a:t>
            </a:r>
          </a:p>
          <a:p>
            <a:r>
              <a:rPr lang="en-US" dirty="0" smtClean="0"/>
              <a:t>Emphasis on billing data</a:t>
            </a:r>
          </a:p>
          <a:p>
            <a:pPr lvl="1"/>
            <a:r>
              <a:rPr lang="en-US" dirty="0" smtClean="0"/>
              <a:t>Benchmarking</a:t>
            </a:r>
          </a:p>
          <a:p>
            <a:pPr lvl="1"/>
            <a:r>
              <a:rPr lang="en-US" dirty="0" smtClean="0"/>
              <a:t>Disaggregation (true up/improvement opportunities)</a:t>
            </a:r>
          </a:p>
          <a:p>
            <a:r>
              <a:rPr lang="en-US" dirty="0" smtClean="0"/>
              <a:t>No evaluation funds, but some built in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883" y="1751273"/>
            <a:ext cx="3657603" cy="385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2686" y="1095535"/>
            <a:ext cx="6712857" cy="7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on trainees who can succeed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686" y="1748735"/>
            <a:ext cx="6342742" cy="4131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Customer Feedback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51" y="1263386"/>
            <a:ext cx="3558746" cy="460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562" y="1260390"/>
            <a:ext cx="3570264" cy="45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 Home Energy2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A Home Energy2">
    <a:majorFont>
      <a:latin typeface="Arial Narrow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681</Words>
  <Application>Microsoft Office PowerPoint</Application>
  <PresentationFormat>On-screen Show (4:3)</PresentationFormat>
  <Paragraphs>141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Smart Evaluation: Incorporating Evaluation in Program Design, &amp; Showing Contractors the Benefits</vt:lpstr>
      <vt:lpstr>PA Home Energy</vt:lpstr>
      <vt:lpstr>  Starting from Zero</vt:lpstr>
      <vt:lpstr>Home Performance with ENERGY STAR</vt:lpstr>
      <vt:lpstr> Growth in Reported Jobs</vt:lpstr>
      <vt:lpstr>Program Features</vt:lpstr>
      <vt:lpstr>More Program Features</vt:lpstr>
      <vt:lpstr>Training</vt:lpstr>
      <vt:lpstr>Evaluation: Customer Feedback</vt:lpstr>
      <vt:lpstr>Obtaining Utility Bills?</vt:lpstr>
      <vt:lpstr>Obtaining Utility Bills?</vt:lpstr>
      <vt:lpstr>File Review, by Contractor</vt:lpstr>
      <vt:lpstr> Field QA: Front-Line Evaluation</vt:lpstr>
      <vt:lpstr>Getting Contractors to Report</vt:lpstr>
      <vt:lpstr>  Deep Savers</vt:lpstr>
      <vt:lpstr>Getting Contractors to Report</vt:lpstr>
      <vt:lpstr>Green Energy Compass</vt:lpstr>
      <vt:lpstr>Green Energy Compass is …</vt:lpstr>
      <vt:lpstr>Useful to Contractors for…</vt:lpstr>
      <vt:lpstr>Green Energy Compass</vt:lpstr>
      <vt:lpstr>Green Energy Compass answers your questions</vt:lpstr>
      <vt:lpstr>Energy Usage Report</vt:lpstr>
      <vt:lpstr>Peer Comparison Report</vt:lpstr>
      <vt:lpstr>Improvement Summary</vt:lpstr>
      <vt:lpstr>Configure Energy Savings Report</vt:lpstr>
      <vt:lpstr>Energy Savings Report</vt:lpstr>
      <vt:lpstr>Dashboard – Peer comparison for Contractors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RAndrulis</dc:creator>
  <cp:lastModifiedBy>Kathy Greely</cp:lastModifiedBy>
  <cp:revision>382</cp:revision>
  <dcterms:created xsi:type="dcterms:W3CDTF">2009-06-17T13:45:09Z</dcterms:created>
  <dcterms:modified xsi:type="dcterms:W3CDTF">2010-04-22T18:10:53Z</dcterms:modified>
</cp:coreProperties>
</file>